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ink/ink1.xml" ContentType="application/inkml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9" r:id="rId3"/>
    <p:sldId id="282" r:id="rId4"/>
    <p:sldId id="295" r:id="rId5"/>
    <p:sldId id="298" r:id="rId6"/>
    <p:sldId id="297" r:id="rId7"/>
    <p:sldId id="260" r:id="rId8"/>
    <p:sldId id="291" r:id="rId9"/>
  </p:sldIdLst>
  <p:sldSz cx="12192000" cy="6858000"/>
  <p:notesSz cx="6858000" cy="9144000"/>
  <p:custDataLst>
    <p:tags r:id="rId1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2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778" autoAdjust="0"/>
    <p:restoredTop sz="94660"/>
  </p:normalViewPr>
  <p:slideViewPr>
    <p:cSldViewPr snapToGrid="0" showGuides="1">
      <p:cViewPr>
        <p:scale>
          <a:sx n="50" d="100"/>
          <a:sy n="50" d="100"/>
        </p:scale>
        <p:origin x="29" y="456"/>
      </p:cViewPr>
      <p:guideLst>
        <p:guide orient="horz" pos="2123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2025/10/21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" max="2" units="cm"/>
          <inkml:channel name="Y" type="integer" min="-2" max="2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8-08T08:40:5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24575,'0'0'-8191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2025/10/21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24026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2.xml"/><Relationship Id="rId4" Type="http://schemas.openxmlformats.org/officeDocument/2006/relationships/tags" Target="../tags/tag1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57.xml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58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61.xml"/><Relationship Id="rId2" Type="http://schemas.openxmlformats.org/officeDocument/2006/relationships/tags" Target="../tags/tag60.xml"/><Relationship Id="rId1" Type="http://schemas.openxmlformats.org/officeDocument/2006/relationships/tags" Target="../tags/tag59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63.xml"/><Relationship Id="rId4" Type="http://schemas.openxmlformats.org/officeDocument/2006/relationships/tags" Target="../tags/tag6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7.xml"/><Relationship Id="rId4" Type="http://schemas.openxmlformats.org/officeDocument/2006/relationships/tags" Target="../tags/tag16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2.xml"/><Relationship Id="rId4" Type="http://schemas.openxmlformats.org/officeDocument/2006/relationships/tags" Target="../tags/tag2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5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36.xml"/><Relationship Id="rId3" Type="http://schemas.openxmlformats.org/officeDocument/2006/relationships/tags" Target="../tags/tag31.xml"/><Relationship Id="rId7" Type="http://schemas.openxmlformats.org/officeDocument/2006/relationships/tags" Target="../tags/tag35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tags" Target="../tags/tag34.xml"/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9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40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3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46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5.xml"/><Relationship Id="rId1" Type="http://schemas.openxmlformats.org/officeDocument/2006/relationships/tags" Target="../tags/tag44.xml"/><Relationship Id="rId6" Type="http://schemas.openxmlformats.org/officeDocument/2006/relationships/tags" Target="../tags/tag49.xml"/><Relationship Id="rId5" Type="http://schemas.openxmlformats.org/officeDocument/2006/relationships/tags" Target="../tags/tag48.xml"/><Relationship Id="rId4" Type="http://schemas.openxmlformats.org/officeDocument/2006/relationships/tags" Target="../tags/tag47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52.xml"/><Relationship Id="rId2" Type="http://schemas.openxmlformats.org/officeDocument/2006/relationships/tags" Target="../tags/tag51.xml"/><Relationship Id="rId1" Type="http://schemas.openxmlformats.org/officeDocument/2006/relationships/tags" Target="../tags/tag50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54.xml"/><Relationship Id="rId4" Type="http://schemas.openxmlformats.org/officeDocument/2006/relationships/tags" Target="../tags/tag5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2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2025/10/21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2025/10/21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2025/10/21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/>
              <a:t>单击此处编辑标题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5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2025/10/21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2025/10/21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2025/10/21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2025/10/21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2025/10/21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2025/10/21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2025/10/21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1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/>
              <a:t>单击此处编辑标题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2025/10/21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18" Type="http://schemas.openxmlformats.org/officeDocument/2006/relationships/tags" Target="../tags/tag7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tags" Target="../tags/tag6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5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4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4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5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6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2025/10/21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7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8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custDataLst>
      <p:tags r:id="rId13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6.xml"/><Relationship Id="rId1" Type="http://schemas.openxmlformats.org/officeDocument/2006/relationships/tags" Target="../tags/tag6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8.xml"/><Relationship Id="rId1" Type="http://schemas.openxmlformats.org/officeDocument/2006/relationships/tags" Target="../tags/tag6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0.xml"/><Relationship Id="rId1" Type="http://schemas.openxmlformats.org/officeDocument/2006/relationships/tags" Target="../tags/tag6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2.xml"/><Relationship Id="rId1" Type="http://schemas.openxmlformats.org/officeDocument/2006/relationships/tags" Target="../tags/tag7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4.xml"/><Relationship Id="rId1" Type="http://schemas.openxmlformats.org/officeDocument/2006/relationships/tags" Target="../tags/tag7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77.xml"/><Relationship Id="rId2" Type="http://schemas.openxmlformats.org/officeDocument/2006/relationships/tags" Target="../tags/tag76.xml"/><Relationship Id="rId1" Type="http://schemas.openxmlformats.org/officeDocument/2006/relationships/tags" Target="../tags/tag75.xml"/><Relationship Id="rId6" Type="http://schemas.openxmlformats.org/officeDocument/2006/relationships/image" Target="../media/image1.png"/><Relationship Id="rId5" Type="http://schemas.openxmlformats.org/officeDocument/2006/relationships/customXml" Target="../ink/ink1.xml"/><Relationship Id="rId4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80.xml"/><Relationship Id="rId2" Type="http://schemas.openxmlformats.org/officeDocument/2006/relationships/tags" Target="../tags/tag79.xml"/><Relationship Id="rId1" Type="http://schemas.openxmlformats.org/officeDocument/2006/relationships/tags" Target="../tags/tag78.xml"/><Relationship Id="rId4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986" y="1800000"/>
            <a:ext cx="12188156" cy="2015851"/>
          </a:xfrm>
          <a:prstGeom prst="rect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矩形 4"/>
          <p:cNvSpPr/>
          <p:nvPr/>
        </p:nvSpPr>
        <p:spPr>
          <a:xfrm>
            <a:off x="3072382" y="4533353"/>
            <a:ext cx="6047552" cy="117852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en-US" altLang="zh-CN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XXXXXX</a:t>
            </a:r>
            <a:r>
              <a:rPr lang="zh-CN" altLang="en-US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公司</a:t>
            </a:r>
            <a:endParaRPr lang="en-US" altLang="zh-CN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ct val="150000"/>
              </a:lnSpc>
            </a:pPr>
            <a:r>
              <a:rPr lang="en-US" altLang="zh-CN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2025</a:t>
            </a:r>
            <a:r>
              <a:rPr lang="zh-CN" altLang="en-US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年</a:t>
            </a:r>
            <a:r>
              <a:rPr lang="en-US" altLang="zh-CN" sz="2500" spc="2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月</a:t>
            </a:r>
            <a:r>
              <a:rPr lang="en-US" altLang="zh-CN" sz="2500" spc="2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日</a:t>
            </a:r>
          </a:p>
        </p:txBody>
      </p:sp>
      <p:sp>
        <p:nvSpPr>
          <p:cNvPr id="6" name="矩形 5"/>
          <p:cNvSpPr/>
          <p:nvPr/>
        </p:nvSpPr>
        <p:spPr>
          <a:xfrm>
            <a:off x="201295" y="1805305"/>
            <a:ext cx="11789410" cy="217741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noAutofit/>
          </a:bodyPr>
          <a:lstStyle/>
          <a:p>
            <a:pPr algn="ctr"/>
            <a:r>
              <a:rPr lang="zh-CN" altLang="en-US" sz="55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赤峰市医院</a:t>
            </a:r>
            <a:r>
              <a:rPr lang="en-US" altLang="zh-CN" sz="55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</a:t>
            </a:r>
            <a:r>
              <a:rPr lang="zh-CN" altLang="en-US" sz="55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采购项目</a:t>
            </a:r>
            <a:endParaRPr lang="zh-CN" sz="5800" b="1" spc="200" dirty="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ts val="1000"/>
              </a:lnSpc>
            </a:pPr>
            <a:endParaRPr lang="zh-CN" altLang="en-US" sz="5800" b="1" spc="200" dirty="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90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一、公司介绍及履约能力</a:t>
            </a:r>
            <a:endParaRPr lang="zh-CN" sz="390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l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二、服务实施方案</a:t>
            </a:r>
          </a:p>
        </p:txBody>
      </p:sp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三、运输方案</a:t>
            </a:r>
          </a:p>
        </p:txBody>
      </p:sp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D68B17-B20A-BD27-7A95-325F76B7A3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>
            <a:extLst>
              <a:ext uri="{FF2B5EF4-FFF2-40B4-BE49-F238E27FC236}">
                <a16:creationId xmlns:a16="http://schemas.microsoft.com/office/drawing/2014/main" id="{0C51925A-709D-486A-4063-6197C187DA60}"/>
              </a:ext>
            </a:extLst>
          </p:cNvPr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>
            <a:extLst>
              <a:ext uri="{FF2B5EF4-FFF2-40B4-BE49-F238E27FC236}">
                <a16:creationId xmlns:a16="http://schemas.microsoft.com/office/drawing/2014/main" id="{02D63DD1-3892-66B2-84DD-5F65A949B477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四、末端处理方案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889974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9A6A02-C35D-06B5-D580-DC927F9504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>
            <a:extLst>
              <a:ext uri="{FF2B5EF4-FFF2-40B4-BE49-F238E27FC236}">
                <a16:creationId xmlns:a16="http://schemas.microsoft.com/office/drawing/2014/main" id="{147E40C1-0CE4-9E75-5206-420FE6BF8E7E}"/>
              </a:ext>
            </a:extLst>
          </p:cNvPr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>
            <a:extLst>
              <a:ext uri="{FF2B5EF4-FFF2-40B4-BE49-F238E27FC236}">
                <a16:creationId xmlns:a16="http://schemas.microsoft.com/office/drawing/2014/main" id="{655A325C-C744-59F2-71C1-8ED7B22E9AF9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五、同类业绩</a:t>
            </a:r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114187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548882" y="97155"/>
            <a:ext cx="10110988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五、报价表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2" name="标题 8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641985" y="1453515"/>
            <a:ext cx="10220325" cy="383476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just"/>
            <a:endParaRPr lang="zh-CN" sz="2300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6" name="墨迹 5"/>
              <p14:cNvContentPartPr/>
              <p14:nvPr/>
            </p14:nvContentPartPr>
            <p14:xfrm>
              <a:off x="6857691" y="5681961"/>
              <a:ext cx="360" cy="360"/>
            </p14:xfrm>
          </p:contentPart>
        </mc:Choice>
        <mc:Fallback xmlns="">
          <p:pic>
            <p:nvPicPr>
              <p:cNvPr id="6" name="墨迹 5"/>
            </p:nvPicPr>
            <p:blipFill>
              <a:blip r:embed="rId6"/>
            </p:blipFill>
            <p:spPr>
              <a:xfrm>
                <a:off x="6857691" y="5681961"/>
                <a:ext cx="360" cy="360"/>
              </a:xfrm>
              <a:prstGeom prst="rect"/>
            </p:spPr>
          </p:pic>
        </mc:Fallback>
      </mc:AlternateContent>
      <p:graphicFrame>
        <p:nvGraphicFramePr>
          <p:cNvPr id="10" name="表格 9">
            <a:extLst>
              <a:ext uri="{FF2B5EF4-FFF2-40B4-BE49-F238E27FC236}">
                <a16:creationId xmlns:a16="http://schemas.microsoft.com/office/drawing/2014/main" id="{B07553E0-54CC-4CA0-2672-6DEB3480043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3479104"/>
              </p:ext>
            </p:extLst>
          </p:nvPr>
        </p:nvGraphicFramePr>
        <p:xfrm>
          <a:off x="608013" y="1844843"/>
          <a:ext cx="10969624" cy="3834766"/>
        </p:xfrm>
        <a:graphic>
          <a:graphicData uri="http://schemas.openxmlformats.org/drawingml/2006/table">
            <a:tbl>
              <a:tblPr firstRow="1" firstCol="1" bandRow="1"/>
              <a:tblGrid>
                <a:gridCol w="925836">
                  <a:extLst>
                    <a:ext uri="{9D8B030D-6E8A-4147-A177-3AD203B41FA5}">
                      <a16:colId xmlns:a16="http://schemas.microsoft.com/office/drawing/2014/main" val="4077059620"/>
                    </a:ext>
                  </a:extLst>
                </a:gridCol>
                <a:gridCol w="3565128">
                  <a:extLst>
                    <a:ext uri="{9D8B030D-6E8A-4147-A177-3AD203B41FA5}">
                      <a16:colId xmlns:a16="http://schemas.microsoft.com/office/drawing/2014/main" val="293038996"/>
                    </a:ext>
                  </a:extLst>
                </a:gridCol>
                <a:gridCol w="1689322">
                  <a:extLst>
                    <a:ext uri="{9D8B030D-6E8A-4147-A177-3AD203B41FA5}">
                      <a16:colId xmlns:a16="http://schemas.microsoft.com/office/drawing/2014/main" val="196568455"/>
                    </a:ext>
                  </a:extLst>
                </a:gridCol>
                <a:gridCol w="3189967">
                  <a:extLst>
                    <a:ext uri="{9D8B030D-6E8A-4147-A177-3AD203B41FA5}">
                      <a16:colId xmlns:a16="http://schemas.microsoft.com/office/drawing/2014/main" val="2709606297"/>
                    </a:ext>
                  </a:extLst>
                </a:gridCol>
                <a:gridCol w="1599371">
                  <a:extLst>
                    <a:ext uri="{9D8B030D-6E8A-4147-A177-3AD203B41FA5}">
                      <a16:colId xmlns:a16="http://schemas.microsoft.com/office/drawing/2014/main" val="2808962327"/>
                    </a:ext>
                  </a:extLst>
                </a:gridCol>
              </a:tblGrid>
              <a:tr h="907590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zh-CN" sz="2000" b="1" kern="0" dirty="0">
                          <a:effectLst/>
                          <a:latin typeface="Calibri" panose="020F0502020204030204" pitchFamily="34" charset="0"/>
                          <a:ea typeface="仿宋" panose="02010609060101010101" pitchFamily="49" charset="-122"/>
                          <a:cs typeface="仿宋" panose="02010609060101010101" pitchFamily="49" charset="-122"/>
                        </a:rPr>
                        <a:t>序号</a:t>
                      </a:r>
                      <a:endParaRPr lang="zh-CN" sz="20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zh-CN" sz="2000" b="1" kern="0" dirty="0">
                          <a:effectLst/>
                          <a:latin typeface="Calibri" panose="020F0502020204030204" pitchFamily="34" charset="0"/>
                          <a:ea typeface="仿宋" panose="02010609060101010101" pitchFamily="49" charset="-122"/>
                          <a:cs typeface="仿宋" panose="02010609060101010101" pitchFamily="49" charset="-122"/>
                        </a:rPr>
                        <a:t>项目名称</a:t>
                      </a:r>
                      <a:endParaRPr lang="zh-CN" sz="20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zh-CN" sz="2000" b="1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仿宋" panose="02010609060101010101" pitchFamily="49" charset="-122"/>
                          <a:cs typeface="微软雅黑" panose="020B0503020204020204" pitchFamily="34" charset="-122"/>
                        </a:rPr>
                        <a:t>数量</a:t>
                      </a:r>
                      <a:endParaRPr lang="zh-CN" sz="20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sz="2000" b="1" kern="0" dirty="0">
                          <a:effectLst/>
                          <a:latin typeface="Calibri" panose="020F0502020204030204" pitchFamily="34" charset="0"/>
                          <a:ea typeface="仿宋" panose="02010609060101010101" pitchFamily="49" charset="-122"/>
                          <a:cs typeface="仿宋" panose="02010609060101010101" pitchFamily="49" charset="-122"/>
                        </a:rPr>
                        <a:t>最高报价（元</a:t>
                      </a:r>
                      <a:r>
                        <a:rPr lang="en-US" sz="2000" b="1" kern="0" dirty="0">
                          <a:effectLst/>
                          <a:latin typeface="Calibri" panose="020F0502020204030204" pitchFamily="34" charset="0"/>
                          <a:ea typeface="仿宋" panose="02010609060101010101" pitchFamily="49" charset="-122"/>
                          <a:cs typeface="仿宋" panose="02010609060101010101" pitchFamily="49" charset="-122"/>
                        </a:rPr>
                        <a:t>/</a:t>
                      </a:r>
                      <a:r>
                        <a:rPr lang="zh-CN" sz="2000" b="1" kern="0" dirty="0">
                          <a:effectLst/>
                          <a:latin typeface="Calibri" panose="020F0502020204030204" pitchFamily="34" charset="0"/>
                          <a:ea typeface="仿宋" panose="02010609060101010101" pitchFamily="49" charset="-122"/>
                          <a:cs typeface="仿宋" panose="02010609060101010101" pitchFamily="49" charset="-122"/>
                        </a:rPr>
                        <a:t>公斤）</a:t>
                      </a:r>
                      <a:endParaRPr lang="zh-CN" sz="20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sz="2000" b="1" kern="0">
                          <a:effectLst/>
                          <a:latin typeface="Calibri" panose="020F0502020204030204" pitchFamily="34" charset="0"/>
                          <a:ea typeface="仿宋" panose="02010609060101010101" pitchFamily="49" charset="-122"/>
                          <a:cs typeface="仿宋" panose="02010609060101010101" pitchFamily="49" charset="-122"/>
                        </a:rPr>
                        <a:t>备注</a:t>
                      </a:r>
                      <a:endParaRPr lang="zh-CN" sz="20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91046498"/>
                  </a:ext>
                </a:extLst>
              </a:tr>
              <a:tr h="1118420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en-US" sz="2000" kern="0"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仿宋" panose="02010609060101010101" pitchFamily="49" charset="-122"/>
                        </a:rPr>
                        <a:t>1</a:t>
                      </a:r>
                      <a:endParaRPr lang="zh-CN" sz="20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sz="2000" dirty="0">
                          <a:effectLst/>
                          <a:latin typeface="Calibri" panose="020F0502020204030204" pitchFamily="34" charset="0"/>
                          <a:ea typeface="仿宋" panose="02010609060101010101" pitchFamily="49" charset="-122"/>
                          <a:cs typeface="仿宋" panose="02010609060101010101" pitchFamily="49" charset="-122"/>
                        </a:rPr>
                        <a:t>未污染的塑料制品及输液瓶（袋）回收服务</a:t>
                      </a:r>
                      <a:endParaRPr lang="zh-CN" sz="20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en-US" sz="2000" kern="100"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仿宋" panose="02010609060101010101" pitchFamily="49" charset="-122"/>
                        </a:rPr>
                        <a:t>1</a:t>
                      </a:r>
                      <a:r>
                        <a:rPr lang="zh-CN" sz="2000" kern="100">
                          <a:effectLst/>
                          <a:latin typeface="Calibri" panose="020F0502020204030204" pitchFamily="34" charset="0"/>
                          <a:ea typeface="仿宋" panose="02010609060101010101" pitchFamily="49" charset="-122"/>
                          <a:cs typeface="仿宋" panose="02010609060101010101" pitchFamily="49" charset="-122"/>
                        </a:rPr>
                        <a:t>公斤</a:t>
                      </a:r>
                      <a:endParaRPr lang="zh-CN" sz="20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en-US" sz="2000" kern="0" dirty="0"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仿宋" panose="02010609060101010101" pitchFamily="49" charset="-122"/>
                        </a:rPr>
                        <a:t> </a:t>
                      </a:r>
                      <a:endParaRPr lang="zh-CN" sz="20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en-US" sz="2000" kern="0" dirty="0"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仿宋" panose="02010609060101010101" pitchFamily="49" charset="-122"/>
                        </a:rPr>
                        <a:t> </a:t>
                      </a:r>
                      <a:endParaRPr lang="zh-CN" sz="20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29940558"/>
                  </a:ext>
                </a:extLst>
              </a:tr>
              <a:tr h="362523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en-US" sz="2000" kern="0"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仿宋" panose="02010609060101010101" pitchFamily="49" charset="-122"/>
                        </a:rPr>
                        <a:t>2</a:t>
                      </a:r>
                      <a:endParaRPr lang="zh-CN" sz="20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仿宋" panose="02010609060101010101" pitchFamily="49" charset="-122"/>
                          <a:cs typeface="仿宋" panose="02010609060101010101" pitchFamily="49" charset="-122"/>
                        </a:rPr>
                        <a:t> </a:t>
                      </a:r>
                      <a:endParaRPr lang="zh-CN" sz="20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en-US" sz="2000" kern="100"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微软雅黑" panose="020B0503020204020204" pitchFamily="34" charset="-122"/>
                        </a:rPr>
                        <a:t> </a:t>
                      </a:r>
                      <a:endParaRPr lang="zh-CN" sz="20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en-US" sz="2000" kern="0" dirty="0"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仿宋" panose="02010609060101010101" pitchFamily="49" charset="-122"/>
                        </a:rPr>
                        <a:t> </a:t>
                      </a:r>
                      <a:endParaRPr lang="zh-CN" sz="20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en-US" sz="2000" kern="0"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仿宋" panose="02010609060101010101" pitchFamily="49" charset="-122"/>
                        </a:rPr>
                        <a:t> </a:t>
                      </a:r>
                      <a:endParaRPr lang="zh-CN" sz="20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4864525"/>
                  </a:ext>
                </a:extLst>
              </a:tr>
              <a:tr h="362523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en-US" sz="2000" kern="0"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仿宋" panose="02010609060101010101" pitchFamily="49" charset="-122"/>
                        </a:rPr>
                        <a:t>3</a:t>
                      </a:r>
                      <a:endParaRPr lang="zh-CN" sz="20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仿宋" panose="02010609060101010101" pitchFamily="49" charset="-122"/>
                          <a:cs typeface="仿宋" panose="02010609060101010101" pitchFamily="49" charset="-122"/>
                        </a:rPr>
                        <a:t> </a:t>
                      </a:r>
                      <a:endParaRPr lang="zh-CN" sz="20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en-US" sz="2000" kern="100"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微软雅黑" panose="020B0503020204020204" pitchFamily="34" charset="-122"/>
                        </a:rPr>
                        <a:t> </a:t>
                      </a:r>
                      <a:endParaRPr lang="zh-CN" sz="20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en-US" sz="2000" kern="0" dirty="0"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仿宋" panose="02010609060101010101" pitchFamily="49" charset="-122"/>
                        </a:rPr>
                        <a:t> </a:t>
                      </a:r>
                      <a:endParaRPr lang="zh-CN" sz="20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en-US" sz="2000" kern="0" dirty="0"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仿宋" panose="02010609060101010101" pitchFamily="49" charset="-122"/>
                        </a:rPr>
                        <a:t> </a:t>
                      </a:r>
                      <a:endParaRPr lang="zh-CN" sz="20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7031772"/>
                  </a:ext>
                </a:extLst>
              </a:tr>
              <a:tr h="1083710">
                <a:tc gridSpan="5"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en-US" sz="2000" kern="0" dirty="0"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仿宋" panose="02010609060101010101" pitchFamily="49" charset="-122"/>
                        </a:rPr>
                        <a:t> </a:t>
                      </a:r>
                      <a:endParaRPr lang="zh-CN" sz="20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zh-CN" sz="2000" kern="0" dirty="0">
                          <a:effectLst/>
                          <a:latin typeface="Calibri" panose="020F0502020204030204" pitchFamily="34" charset="0"/>
                          <a:ea typeface="仿宋" panose="02010609060101010101" pitchFamily="49" charset="-122"/>
                          <a:cs typeface="仿宋" panose="02010609060101010101" pitchFamily="49" charset="-122"/>
                        </a:rPr>
                        <a:t>合计：</a:t>
                      </a:r>
                      <a:r>
                        <a:rPr lang="en-US" sz="2000" u="sng" kern="0" dirty="0">
                          <a:effectLst/>
                          <a:latin typeface="Calibri" panose="020F0502020204030204" pitchFamily="34" charset="0"/>
                          <a:ea typeface="仿宋" panose="02010609060101010101" pitchFamily="49" charset="-122"/>
                          <a:cs typeface="仿宋" panose="02010609060101010101" pitchFamily="49" charset="-122"/>
                        </a:rPr>
                        <a:t>               </a:t>
                      </a:r>
                      <a:r>
                        <a:rPr lang="zh-CN" sz="2000" kern="0" dirty="0">
                          <a:effectLst/>
                          <a:latin typeface="Calibri" panose="020F0502020204030204" pitchFamily="34" charset="0"/>
                          <a:ea typeface="仿宋" panose="02010609060101010101" pitchFamily="49" charset="-122"/>
                          <a:cs typeface="仿宋" panose="02010609060101010101" pitchFamily="49" charset="-122"/>
                        </a:rPr>
                        <a:t>（大写</a:t>
                      </a:r>
                      <a:r>
                        <a:rPr lang="en-US" sz="2000" u="sng" kern="0" dirty="0">
                          <a:effectLst/>
                          <a:latin typeface="Calibri" panose="020F0502020204030204" pitchFamily="34" charset="0"/>
                          <a:ea typeface="仿宋" panose="02010609060101010101" pitchFamily="49" charset="-122"/>
                          <a:cs typeface="仿宋" panose="02010609060101010101" pitchFamily="49" charset="-122"/>
                        </a:rPr>
                        <a:t>                </a:t>
                      </a:r>
                      <a:r>
                        <a:rPr lang="zh-CN" sz="2000" kern="0" dirty="0">
                          <a:effectLst/>
                          <a:latin typeface="Calibri" panose="020F0502020204030204" pitchFamily="34" charset="0"/>
                          <a:ea typeface="仿宋" panose="02010609060101010101" pitchFamily="49" charset="-122"/>
                          <a:cs typeface="仿宋" panose="02010609060101010101" pitchFamily="49" charset="-122"/>
                        </a:rPr>
                        <a:t>）</a:t>
                      </a:r>
                      <a:endParaRPr lang="zh-CN" sz="20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7803408"/>
                  </a:ext>
                </a:extLst>
              </a:tr>
            </a:tbl>
          </a:graphicData>
        </a:graphic>
      </p:graphicFrame>
    </p:spTree>
    <p:custDataLst>
      <p:tags r:id="rId1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539551" y="97155"/>
            <a:ext cx="10120319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六、报价依据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2" name="标题 8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641985" y="1453515"/>
            <a:ext cx="10220325" cy="383476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just"/>
            <a:endParaRPr lang="zh-CN" sz="2300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WI0YjRhODg1ZjY1ODNjNjFlYmE4ZWEwYmNjZWYxMmQifQ=="/>
  <p:tag name="KSO_WPP_MARK_KEY" val="8a3f9b3e-16eb-426a-b672-188240b393bf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/>
            </a:gs>
            <a:gs pos="100000">
              <a:schemeClr val="phClr">
                <a:lumMod val="85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94</Words>
  <Application>Microsoft Office PowerPoint</Application>
  <PresentationFormat>宽屏</PresentationFormat>
  <Paragraphs>32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5" baseType="lpstr">
      <vt:lpstr>方正粗黑宋简体</vt:lpstr>
      <vt:lpstr>仿宋</vt:lpstr>
      <vt:lpstr>微软雅黑</vt:lpstr>
      <vt:lpstr>Arial</vt:lpstr>
      <vt:lpstr>Calibri</vt:lpstr>
      <vt:lpstr>Wingdings</vt:lpstr>
      <vt:lpstr>Office 主题​​</vt:lpstr>
      <vt:lpstr>PowerPoint 演示文稿</vt:lpstr>
      <vt:lpstr>一、公司介绍及履约能力</vt:lpstr>
      <vt:lpstr>二、服务实施方案</vt:lpstr>
      <vt:lpstr>三、运输方案</vt:lpstr>
      <vt:lpstr>四、末端处理方案</vt:lpstr>
      <vt:lpstr> 五、同类业绩 </vt:lpstr>
      <vt:lpstr>五、报价表</vt:lpstr>
      <vt:lpstr>六、报价依据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</cp:lastModifiedBy>
  <cp:revision>229</cp:revision>
  <dcterms:created xsi:type="dcterms:W3CDTF">2019-06-19T02:08:00Z</dcterms:created>
  <dcterms:modified xsi:type="dcterms:W3CDTF">2025-10-21T08:22:25Z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2052-12.1.0.16120</vt:lpwstr>
  </property>
  <property fmtid="{D5CDD505-2E9C-101B-9397-08002B2CF9AE}" pid="3" name="ICV">
    <vt:lpwstr>4B8FB23AEACB4D42998CDB95AD2F8041_13</vt:lpwstr>
  </property>
</Properties>
</file>